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E27E2C0-F65D-4E1E-B6B9-27E78BB4B8DB}">
  <a:tblStyle styleId="{FE27E2C0-F65D-4E1E-B6B9-27E78BB4B8DB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24" Type="http://schemas.openxmlformats.org/officeDocument/2006/relationships/slide" Target="slides/slide18.xml"/><Relationship Id="rId12" Type="http://schemas.openxmlformats.org/officeDocument/2006/relationships/slide" Target="slides/slide6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gif"/><Relationship Id="rId4" Type="http://schemas.openxmlformats.org/officeDocument/2006/relationships/image" Target="../media/image3.gif"/><Relationship Id="rId5" Type="http://schemas.openxmlformats.org/officeDocument/2006/relationships/image" Target="../media/image1.gif"/><Relationship Id="rId6" Type="http://schemas.openxmlformats.org/officeDocument/2006/relationships/image" Target="../media/image2.gif"/><Relationship Id="rId7" Type="http://schemas.openxmlformats.org/officeDocument/2006/relationships/image" Target="../media/image5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Chemical Reactions</a:t>
            </a:r>
            <a:endParaRPr/>
          </a:p>
        </p:txBody>
      </p:sp>
      <p:sp>
        <p:nvSpPr>
          <p:cNvPr id="89" name="Google Shape;89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All chemical reactions involve changing substances.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One or more substances (reactants) change into one or more new substances (products)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We separate products from reactants with an arrow.		🡪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arrow means “yields” or “reacts to produce”	reactants	 🡪	products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Types of Chemical Reactions</a:t>
            </a:r>
            <a:endParaRPr/>
          </a:p>
        </p:txBody>
      </p:sp>
      <p:sp>
        <p:nvSpPr>
          <p:cNvPr id="142" name="Google Shape;142;p22"/>
          <p:cNvSpPr txBox="1"/>
          <p:nvPr>
            <p:ph idx="1" type="body"/>
          </p:nvPr>
        </p:nvSpPr>
        <p:spPr>
          <a:xfrm>
            <a:off x="457200" y="12954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2Zn(s) 		+       O</a:t>
            </a:r>
            <a:r>
              <a:rPr baseline="-25000" lang="en-US"/>
              <a:t>2</a:t>
            </a:r>
            <a:r>
              <a:rPr lang="en-US"/>
              <a:t>(g) 🡪         2ZnO(s)	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A                +          B 	🡪              AB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Making a compound from two elements (or two compounds) is called a </a:t>
            </a:r>
            <a:r>
              <a:rPr i="1" lang="en-US"/>
              <a:t>synthesis reaction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2KClO</a:t>
            </a:r>
            <a:r>
              <a:rPr baseline="-25000" lang="en-US"/>
              <a:t>3</a:t>
            </a:r>
            <a:r>
              <a:rPr lang="en-US"/>
              <a:t> (s)   🡪     2 KCl(s) +    3 O</a:t>
            </a:r>
            <a:r>
              <a:rPr baseline="-25000" lang="en-US"/>
              <a:t>2 </a:t>
            </a:r>
            <a:r>
              <a:rPr lang="en-US"/>
              <a:t>(g)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AB 	🡪           A	    +	    B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The breaking apart of a compound into elements and/or compounds is called a </a:t>
            </a:r>
            <a:r>
              <a:rPr i="1" lang="en-US"/>
              <a:t>decomposition reaction</a:t>
            </a:r>
            <a:endParaRPr i="1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Two Other Types of Reactions</a:t>
            </a:r>
            <a:endParaRPr/>
          </a:p>
        </p:txBody>
      </p:sp>
      <p:sp>
        <p:nvSpPr>
          <p:cNvPr id="148" name="Google Shape;148;p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i="1" lang="en-US"/>
              <a:t>Single Replacement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K(s)    +    H</a:t>
            </a:r>
            <a:r>
              <a:rPr baseline="-25000" lang="en-US"/>
              <a:t>2</a:t>
            </a:r>
            <a:r>
              <a:rPr lang="en-US"/>
              <a:t>O (l)  🡪   KOH(aq)    + H</a:t>
            </a:r>
            <a:r>
              <a:rPr baseline="-25000" lang="en-US"/>
              <a:t>2</a:t>
            </a:r>
            <a:r>
              <a:rPr lang="en-US"/>
              <a:t>(g)</a:t>
            </a:r>
            <a:endParaRPr baseline="-250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aseline="-250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aseline="-250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aseline="-250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i="1" lang="en-US"/>
              <a:t>Double Replacement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KI(aq)  +     Pb(NO</a:t>
            </a:r>
            <a:r>
              <a:rPr baseline="-25000" lang="en-US"/>
              <a:t>3</a:t>
            </a:r>
            <a:r>
              <a:rPr lang="en-US"/>
              <a:t>)</a:t>
            </a:r>
            <a:r>
              <a:rPr baseline="-25000" lang="en-US"/>
              <a:t>2</a:t>
            </a:r>
            <a:r>
              <a:rPr lang="en-US"/>
              <a:t>(aq) 🡪   KNO</a:t>
            </a:r>
            <a:r>
              <a:rPr baseline="-25000" lang="en-US"/>
              <a:t>3</a:t>
            </a:r>
            <a:r>
              <a:rPr lang="en-US"/>
              <a:t>(aq)  +  PbI</a:t>
            </a:r>
            <a:r>
              <a:rPr baseline="-25000" lang="en-US"/>
              <a:t>2</a:t>
            </a:r>
            <a:r>
              <a:rPr lang="en-US"/>
              <a:t> (s)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idx="1" type="body"/>
          </p:nvPr>
        </p:nvSpPr>
        <p:spPr>
          <a:xfrm>
            <a:off x="381000" y="304800"/>
            <a:ext cx="8229600" cy="6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rPr lang="en-US" sz="1760"/>
              <a:t>Zn		+ 	HCl	🡪	ZnCl</a:t>
            </a:r>
            <a:r>
              <a:rPr baseline="-25000" lang="en-US" sz="1760"/>
              <a:t>2</a:t>
            </a:r>
            <a:r>
              <a:rPr lang="en-US" sz="1760"/>
              <a:t>	+	H</a:t>
            </a:r>
            <a:r>
              <a:rPr baseline="-25000" lang="en-US" sz="1760"/>
              <a:t>2</a:t>
            </a:r>
            <a:r>
              <a:rPr lang="en-US" sz="1760"/>
              <a:t>	</a:t>
            </a:r>
            <a:endParaRPr sz="1760"/>
          </a:p>
          <a:p>
            <a:pPr indent="0" lvl="0" marL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rPr lang="en-US" sz="1760"/>
              <a:t>	</a:t>
            </a:r>
            <a:endParaRPr sz="1760"/>
          </a:p>
          <a:p>
            <a:pPr indent="0" lvl="0" marL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rPr lang="en-US" sz="1760"/>
              <a:t>	 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rPr i="1" lang="en-US" sz="1760"/>
              <a:t>NaClO</a:t>
            </a:r>
            <a:r>
              <a:rPr baseline="-25000" i="1" lang="en-US" sz="1760"/>
              <a:t>3</a:t>
            </a:r>
            <a:r>
              <a:rPr lang="en-US" sz="1760"/>
              <a:t> 	🡪	NaCl 	+	O</a:t>
            </a:r>
            <a:r>
              <a:rPr baseline="-25000" lang="en-US" sz="1760"/>
              <a:t>2</a:t>
            </a:r>
            <a:r>
              <a:rPr lang="en-US" sz="1760"/>
              <a:t>			</a:t>
            </a:r>
            <a:endParaRPr sz="1760"/>
          </a:p>
          <a:p>
            <a:pPr indent="0" lvl="0" marL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t/>
            </a:r>
            <a:endParaRPr sz="1760"/>
          </a:p>
          <a:p>
            <a:pPr indent="0" lvl="0" marL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rPr lang="en-US" sz="1760"/>
              <a:t>		 </a:t>
            </a:r>
            <a:endParaRPr sz="1760"/>
          </a:p>
          <a:p>
            <a:pPr indent="0" lvl="0" marL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rPr lang="en-US" sz="1760"/>
              <a:t>P</a:t>
            </a:r>
            <a:r>
              <a:rPr baseline="-25000" lang="en-US" sz="1760"/>
              <a:t>4</a:t>
            </a:r>
            <a:r>
              <a:rPr lang="en-US" sz="1760"/>
              <a:t>	+	Cl</a:t>
            </a:r>
            <a:r>
              <a:rPr baseline="-25000" lang="en-US" sz="1760"/>
              <a:t>2</a:t>
            </a:r>
            <a:r>
              <a:rPr lang="en-US" sz="1760"/>
              <a:t>	🡪	PCl</a:t>
            </a:r>
            <a:r>
              <a:rPr baseline="-25000" lang="en-US" sz="1760"/>
              <a:t>3</a:t>
            </a:r>
            <a:r>
              <a:rPr lang="en-US" sz="1760"/>
              <a:t>				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t/>
            </a:r>
            <a:endParaRPr sz="1760"/>
          </a:p>
          <a:p>
            <a:pPr indent="0" lvl="0" marL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rPr lang="en-US" sz="1760"/>
              <a:t>		 </a:t>
            </a:r>
            <a:endParaRPr sz="1760"/>
          </a:p>
          <a:p>
            <a:pPr indent="0" lvl="0" marL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rPr lang="en-US" sz="1760"/>
              <a:t>HCl	+	</a:t>
            </a:r>
            <a:r>
              <a:rPr i="1" lang="en-US" sz="1760"/>
              <a:t>Mg(OH)</a:t>
            </a:r>
            <a:r>
              <a:rPr baseline="-25000" i="1" lang="en-US" sz="1760"/>
              <a:t>2</a:t>
            </a:r>
            <a:r>
              <a:rPr lang="en-US" sz="1760"/>
              <a:t>	🡪	MgCl</a:t>
            </a:r>
            <a:r>
              <a:rPr baseline="-25000" lang="en-US" sz="1760"/>
              <a:t>2</a:t>
            </a:r>
            <a:r>
              <a:rPr lang="en-US" sz="1760"/>
              <a:t>	+	H</a:t>
            </a:r>
            <a:r>
              <a:rPr baseline="-25000" lang="en-US" sz="1760"/>
              <a:t>2</a:t>
            </a:r>
            <a:r>
              <a:rPr lang="en-US" sz="1760"/>
              <a:t>O</a:t>
            </a:r>
            <a:endParaRPr/>
          </a:p>
          <a:p>
            <a:pPr indent="-231140" lvl="0" marL="34290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t/>
            </a:r>
            <a:endParaRPr i="1" sz="1760"/>
          </a:p>
          <a:p>
            <a:pPr indent="0" lvl="0" marL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t/>
            </a:r>
            <a:endParaRPr i="1" sz="1760"/>
          </a:p>
          <a:p>
            <a:pPr indent="0" lvl="0" marL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t/>
            </a:r>
            <a:endParaRPr i="1" sz="1760"/>
          </a:p>
          <a:p>
            <a:pPr indent="0" lvl="0" marL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rPr i="1" lang="en-US" sz="1760"/>
              <a:t>BaO</a:t>
            </a:r>
            <a:r>
              <a:rPr lang="en-US" sz="1760"/>
              <a:t>	+	SO</a:t>
            </a:r>
            <a:r>
              <a:rPr baseline="-25000" lang="en-US" sz="1760"/>
              <a:t>3</a:t>
            </a:r>
            <a:r>
              <a:rPr lang="en-US" sz="1760"/>
              <a:t>		🡪	</a:t>
            </a:r>
            <a:r>
              <a:rPr i="1" lang="en-US" sz="1760"/>
              <a:t>BaSO</a:t>
            </a:r>
            <a:r>
              <a:rPr baseline="-25000" i="1" lang="en-US" sz="1760"/>
              <a:t>4</a:t>
            </a:r>
            <a:r>
              <a:rPr lang="en-US" sz="1760"/>
              <a:t>	</a:t>
            </a:r>
            <a:endParaRPr sz="1760"/>
          </a:p>
          <a:p>
            <a:pPr indent="0" lvl="0" marL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t/>
            </a:r>
            <a:endParaRPr sz="1760"/>
          </a:p>
          <a:p>
            <a:pPr indent="0" lvl="0" marL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t/>
            </a:r>
            <a:endParaRPr sz="1760"/>
          </a:p>
          <a:p>
            <a:pPr indent="0" lvl="0" marL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t/>
            </a:r>
            <a:endParaRPr sz="1760"/>
          </a:p>
          <a:p>
            <a:pPr indent="0" lvl="0" marL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rPr lang="en-US" sz="1760"/>
              <a:t>Pb 	+	</a:t>
            </a:r>
            <a:r>
              <a:rPr i="1" lang="en-US" sz="1760"/>
              <a:t>AgNO</a:t>
            </a:r>
            <a:r>
              <a:rPr baseline="-25000" i="1" lang="en-US" sz="1760"/>
              <a:t>3</a:t>
            </a:r>
            <a:r>
              <a:rPr lang="en-US" sz="1760"/>
              <a:t>	   🡪	Ag	+	</a:t>
            </a:r>
            <a:r>
              <a:rPr i="1" lang="en-US" sz="1760"/>
              <a:t>Pb(NO</a:t>
            </a:r>
            <a:r>
              <a:rPr baseline="-25000" i="1" lang="en-US" sz="1760"/>
              <a:t>3</a:t>
            </a:r>
            <a:r>
              <a:rPr i="1" lang="en-US" sz="1760"/>
              <a:t>)</a:t>
            </a:r>
            <a:r>
              <a:rPr baseline="-25000" i="1" lang="en-US" sz="1760"/>
              <a:t>2</a:t>
            </a:r>
            <a:r>
              <a:rPr lang="en-US" sz="1760"/>
              <a:t>		</a:t>
            </a:r>
            <a:endParaRPr sz="1760"/>
          </a:p>
          <a:p>
            <a:pPr indent="0" lvl="0" marL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t/>
            </a:r>
            <a:endParaRPr sz="1760"/>
          </a:p>
          <a:p>
            <a:pPr indent="0" lvl="0" marL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rPr lang="en-US" sz="1760"/>
              <a:t>	 </a:t>
            </a:r>
            <a:endParaRPr sz="1760"/>
          </a:p>
          <a:p>
            <a:pPr indent="0" lvl="0" marL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t/>
            </a:r>
            <a:endParaRPr sz="1760"/>
          </a:p>
          <a:p>
            <a:pPr indent="0" lvl="0" marL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rPr lang="en-US" sz="1760"/>
              <a:t>AgNO</a:t>
            </a:r>
            <a:r>
              <a:rPr baseline="-25000" lang="en-US" sz="1760"/>
              <a:t>3</a:t>
            </a:r>
            <a:r>
              <a:rPr lang="en-US" sz="1760"/>
              <a:t>   +		Na</a:t>
            </a:r>
            <a:r>
              <a:rPr baseline="-25000" lang="en-US" sz="1760"/>
              <a:t>2</a:t>
            </a:r>
            <a:r>
              <a:rPr lang="en-US" sz="1760"/>
              <a:t>CrO</a:t>
            </a:r>
            <a:r>
              <a:rPr baseline="-25000" lang="en-US" sz="1760"/>
              <a:t>4</a:t>
            </a:r>
            <a:r>
              <a:rPr lang="en-US" sz="1760"/>
              <a:t>	🡪	</a:t>
            </a:r>
            <a:r>
              <a:rPr i="1" lang="en-US" sz="1760"/>
              <a:t>Ag</a:t>
            </a:r>
            <a:r>
              <a:rPr baseline="-25000" i="1" lang="en-US" sz="1760"/>
              <a:t>2</a:t>
            </a:r>
            <a:r>
              <a:rPr i="1" lang="en-US" sz="1760"/>
              <a:t>CrO</a:t>
            </a:r>
            <a:r>
              <a:rPr baseline="-25000" i="1" lang="en-US" sz="1760"/>
              <a:t>4</a:t>
            </a:r>
            <a:r>
              <a:rPr lang="en-US" sz="1760"/>
              <a:t>   +      </a:t>
            </a:r>
            <a:r>
              <a:rPr i="1" lang="en-US" sz="1760"/>
              <a:t>NaNO</a:t>
            </a:r>
            <a:r>
              <a:rPr baseline="-25000" i="1" lang="en-US" sz="1760"/>
              <a:t>3</a:t>
            </a:r>
            <a:endParaRPr sz="176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7" st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17" st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8" st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18" st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9" st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19" st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20" st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20" st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21" st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21" st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>
            <p:ph idx="1" type="body"/>
          </p:nvPr>
        </p:nvSpPr>
        <p:spPr>
          <a:xfrm>
            <a:off x="457200" y="381000"/>
            <a:ext cx="8229600" cy="5745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/>
              <a:t>Al	+ 	Fe</a:t>
            </a:r>
            <a:r>
              <a:rPr baseline="-25000" lang="en-US" sz="2960"/>
              <a:t>3</a:t>
            </a:r>
            <a:r>
              <a:rPr lang="en-US" sz="2960"/>
              <a:t>O</a:t>
            </a:r>
            <a:r>
              <a:rPr baseline="-25000" lang="en-US" sz="2960"/>
              <a:t>4</a:t>
            </a:r>
            <a:r>
              <a:rPr lang="en-US" sz="2960"/>
              <a:t>	🡪	Al</a:t>
            </a:r>
            <a:r>
              <a:rPr baseline="-25000" lang="en-US" sz="2960"/>
              <a:t>2</a:t>
            </a:r>
            <a:r>
              <a:rPr lang="en-US" sz="2960"/>
              <a:t>O</a:t>
            </a:r>
            <a:r>
              <a:rPr baseline="-25000" lang="en-US" sz="2960"/>
              <a:t>3</a:t>
            </a:r>
            <a:r>
              <a:rPr lang="en-US" sz="2960"/>
              <a:t>		+	Fe			 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/>
              <a:t>NO</a:t>
            </a:r>
            <a:r>
              <a:rPr baseline="-25000" lang="en-US" sz="2960"/>
              <a:t>2	</a:t>
            </a:r>
            <a:r>
              <a:rPr lang="en-US" sz="2960"/>
              <a:t>🡪	NO	+	O</a:t>
            </a:r>
            <a:r>
              <a:rPr baseline="-25000" lang="en-US" sz="2960"/>
              <a:t>2</a:t>
            </a:r>
            <a:r>
              <a:rPr lang="en-US" sz="2960"/>
              <a:t>						 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i="1" lang="en-US" sz="2960"/>
              <a:t>Na</a:t>
            </a:r>
            <a:r>
              <a:rPr baseline="-25000" i="1" lang="en-US" sz="2960"/>
              <a:t>3</a:t>
            </a:r>
            <a:r>
              <a:rPr i="1" lang="en-US" sz="2960"/>
              <a:t>N </a:t>
            </a:r>
            <a:r>
              <a:rPr lang="en-US" sz="2960"/>
              <a:t>	  🡪	Na	+	N</a:t>
            </a:r>
            <a:r>
              <a:rPr baseline="-25000" lang="en-US" sz="2960"/>
              <a:t>2</a:t>
            </a:r>
            <a:r>
              <a:rPr lang="en-US" sz="2960"/>
              <a:t>						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/>
              <a:t>Pb(NO</a:t>
            </a:r>
            <a:r>
              <a:rPr baseline="-25000" lang="en-US" sz="2960"/>
              <a:t>3</a:t>
            </a:r>
            <a:r>
              <a:rPr lang="en-US" sz="2960"/>
              <a:t>)</a:t>
            </a:r>
            <a:r>
              <a:rPr baseline="-25000" lang="en-US" sz="2960"/>
              <a:t>2</a:t>
            </a:r>
            <a:r>
              <a:rPr lang="en-US" sz="2960"/>
              <a:t>	+ 	</a:t>
            </a:r>
            <a:r>
              <a:rPr i="1" lang="en-US" sz="2960"/>
              <a:t>KI</a:t>
            </a:r>
            <a:r>
              <a:rPr lang="en-US" sz="2960"/>
              <a:t>	🡪	KNO</a:t>
            </a:r>
            <a:r>
              <a:rPr baseline="-25000" lang="en-US" sz="2960"/>
              <a:t>3</a:t>
            </a:r>
            <a:r>
              <a:rPr lang="en-US" sz="2960"/>
              <a:t>		+	</a:t>
            </a:r>
            <a:r>
              <a:rPr i="1" lang="en-US" sz="2960"/>
              <a:t>PbI</a:t>
            </a:r>
            <a:r>
              <a:rPr baseline="-25000" i="1" lang="en-US" sz="2960"/>
              <a:t>2</a:t>
            </a:r>
            <a:r>
              <a:rPr lang="en-US" sz="2960"/>
              <a:t>		 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/>
              <a:t>CaO	+	CO</a:t>
            </a:r>
            <a:r>
              <a:rPr baseline="-25000" lang="en-US" sz="2960"/>
              <a:t>2</a:t>
            </a:r>
            <a:r>
              <a:rPr lang="en-US" sz="2960"/>
              <a:t>	🡪	</a:t>
            </a:r>
            <a:r>
              <a:rPr i="1" lang="en-US" sz="2960"/>
              <a:t>CaCO</a:t>
            </a:r>
            <a:r>
              <a:rPr baseline="-25000" i="1" lang="en-US" sz="2960"/>
              <a:t>3</a:t>
            </a:r>
            <a:r>
              <a:rPr lang="en-US" sz="2960"/>
              <a:t>					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i="1" lang="en-US" sz="2960"/>
              <a:t>MgCO</a:t>
            </a:r>
            <a:r>
              <a:rPr baseline="-25000" i="1" lang="en-US" sz="2960"/>
              <a:t>3</a:t>
            </a:r>
            <a:r>
              <a:rPr lang="en-US" sz="2960"/>
              <a:t>   🡪	   MgO	+	CO</a:t>
            </a:r>
            <a:r>
              <a:rPr baseline="-25000" lang="en-US" sz="2960"/>
              <a:t>2</a:t>
            </a:r>
            <a:r>
              <a:rPr lang="en-US" sz="2960"/>
              <a:t>						 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/>
              <a:t>HNO</a:t>
            </a:r>
            <a:r>
              <a:rPr baseline="-25000" lang="en-US" sz="2960"/>
              <a:t>3</a:t>
            </a:r>
            <a:r>
              <a:rPr lang="en-US" sz="2960"/>
              <a:t>	+ 	Mg(OH)</a:t>
            </a:r>
            <a:r>
              <a:rPr baseline="-25000" lang="en-US" sz="2960"/>
              <a:t>2</a:t>
            </a:r>
            <a:r>
              <a:rPr lang="en-US" sz="2960"/>
              <a:t>	🡪	Mg(NO</a:t>
            </a:r>
            <a:r>
              <a:rPr baseline="-25000" lang="en-US" sz="2960"/>
              <a:t>3</a:t>
            </a:r>
            <a:r>
              <a:rPr lang="en-US" sz="2960"/>
              <a:t>)</a:t>
            </a:r>
            <a:r>
              <a:rPr baseline="-25000" lang="en-US" sz="2960"/>
              <a:t>2</a:t>
            </a:r>
            <a:r>
              <a:rPr lang="en-US" sz="2960"/>
              <a:t>	+ 	H</a:t>
            </a:r>
            <a:r>
              <a:rPr baseline="-25000" lang="en-US" sz="2960"/>
              <a:t>2</a:t>
            </a:r>
            <a:r>
              <a:rPr lang="en-US" sz="2960"/>
              <a:t>O</a:t>
            </a:r>
            <a:endParaRPr sz="296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6"/>
          <p:cNvSpPr txBox="1"/>
          <p:nvPr>
            <p:ph idx="1" type="body"/>
          </p:nvPr>
        </p:nvSpPr>
        <p:spPr>
          <a:xfrm>
            <a:off x="457200" y="533400"/>
            <a:ext cx="8229600" cy="5592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Ca	+	H</a:t>
            </a:r>
            <a:r>
              <a:rPr baseline="-25000" lang="en-US"/>
              <a:t>2</a:t>
            </a:r>
            <a:r>
              <a:rPr lang="en-US"/>
              <a:t>O</a:t>
            </a:r>
            <a:r>
              <a:rPr baseline="-25000" lang="en-US"/>
              <a:t>	</a:t>
            </a:r>
            <a:r>
              <a:rPr lang="en-US"/>
              <a:t>🡪	Ca(OH)</a:t>
            </a:r>
            <a:r>
              <a:rPr baseline="-25000" lang="en-US"/>
              <a:t>2</a:t>
            </a:r>
            <a:r>
              <a:rPr lang="en-US"/>
              <a:t>	+	H</a:t>
            </a:r>
            <a:r>
              <a:rPr baseline="-25000" lang="en-US"/>
              <a:t>2</a:t>
            </a:r>
            <a:r>
              <a:rPr lang="en-US"/>
              <a:t>			 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Fe	+	O</a:t>
            </a:r>
            <a:r>
              <a:rPr baseline="-25000" lang="en-US"/>
              <a:t>2</a:t>
            </a:r>
            <a:r>
              <a:rPr lang="en-US"/>
              <a:t>	🡪	Fe</a:t>
            </a:r>
            <a:r>
              <a:rPr baseline="-25000" lang="en-US"/>
              <a:t>2</a:t>
            </a:r>
            <a:r>
              <a:rPr lang="en-US"/>
              <a:t>O</a:t>
            </a:r>
            <a:r>
              <a:rPr baseline="-25000" lang="en-US"/>
              <a:t>3</a:t>
            </a:r>
            <a:r>
              <a:rPr lang="en-US"/>
              <a:t>						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 Cl</a:t>
            </a:r>
            <a:r>
              <a:rPr baseline="-25000" lang="en-US"/>
              <a:t>2	</a:t>
            </a:r>
            <a:r>
              <a:rPr lang="en-US"/>
              <a:t>+	KI	🡪	KCl	+	I</a:t>
            </a:r>
            <a:r>
              <a:rPr baseline="-25000" lang="en-US"/>
              <a:t>2</a:t>
            </a:r>
            <a:r>
              <a:rPr lang="en-US"/>
              <a:t>			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Ba(NO</a:t>
            </a:r>
            <a:r>
              <a:rPr baseline="-25000" lang="en-US"/>
              <a:t>3</a:t>
            </a:r>
            <a:r>
              <a:rPr lang="en-US"/>
              <a:t>)</a:t>
            </a:r>
            <a:r>
              <a:rPr baseline="-25000" lang="en-US"/>
              <a:t>2</a:t>
            </a:r>
            <a:r>
              <a:rPr lang="en-US"/>
              <a:t>	+	Na</a:t>
            </a:r>
            <a:r>
              <a:rPr baseline="-25000" lang="en-US"/>
              <a:t>2</a:t>
            </a:r>
            <a:r>
              <a:rPr lang="en-US"/>
              <a:t>SO</a:t>
            </a:r>
            <a:r>
              <a:rPr baseline="-25000" lang="en-US"/>
              <a:t>4   </a:t>
            </a:r>
            <a:r>
              <a:rPr lang="en-US"/>
              <a:t>🡪	   </a:t>
            </a:r>
            <a:r>
              <a:rPr i="1" lang="en-US"/>
              <a:t>BaSO</a:t>
            </a:r>
            <a:r>
              <a:rPr baseline="-25000" i="1" lang="en-US"/>
              <a:t>4</a:t>
            </a:r>
            <a:r>
              <a:rPr i="1" lang="en-US"/>
              <a:t> </a:t>
            </a:r>
            <a:r>
              <a:rPr lang="en-US"/>
              <a:t> +      NaNO</a:t>
            </a:r>
            <a:r>
              <a:rPr baseline="-25000" lang="en-US"/>
              <a:t>3</a:t>
            </a:r>
            <a:r>
              <a:rPr lang="en-US"/>
              <a:t>		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Ag</a:t>
            </a:r>
            <a:r>
              <a:rPr baseline="-25000" lang="en-US"/>
              <a:t>2</a:t>
            </a:r>
            <a:r>
              <a:rPr lang="en-US"/>
              <a:t>O		🡪	Ag	+	O</a:t>
            </a:r>
            <a:r>
              <a:rPr baseline="-25000" lang="en-US"/>
              <a:t>2</a:t>
            </a:r>
            <a:r>
              <a:rPr lang="en-US"/>
              <a:t>	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More Equations</a:t>
            </a:r>
            <a:endParaRPr/>
          </a:p>
        </p:txBody>
      </p:sp>
      <p:sp>
        <p:nvSpPr>
          <p:cNvPr id="170" name="Google Shape;170;p2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lang="en-US" sz="2240"/>
              <a:t>Fe   +   	O</a:t>
            </a:r>
            <a:r>
              <a:rPr baseline="-25000" lang="en-US" sz="2240"/>
              <a:t>2</a:t>
            </a:r>
            <a:r>
              <a:rPr lang="en-US" sz="2240"/>
              <a:t>   🡪        	Fe</a:t>
            </a:r>
            <a:r>
              <a:rPr baseline="-25000" lang="en-US" sz="2240"/>
              <a:t>2</a:t>
            </a:r>
            <a:r>
              <a:rPr lang="en-US" sz="2240"/>
              <a:t>O</a:t>
            </a:r>
            <a:r>
              <a:rPr baseline="-25000" lang="en-US" sz="2240"/>
              <a:t>3</a:t>
            </a:r>
            <a:endParaRPr sz="2240"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lang="en-US" sz="2240"/>
              <a:t> 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lang="en-US" sz="2240"/>
              <a:t>P</a:t>
            </a:r>
            <a:r>
              <a:rPr baseline="-25000" lang="en-US" sz="2240"/>
              <a:t>4</a:t>
            </a:r>
            <a:r>
              <a:rPr lang="en-US" sz="2240"/>
              <a:t>O</a:t>
            </a:r>
            <a:r>
              <a:rPr baseline="-25000" lang="en-US" sz="2240"/>
              <a:t>10</a:t>
            </a:r>
            <a:r>
              <a:rPr lang="en-US" sz="2240"/>
              <a:t>  + 	H</a:t>
            </a:r>
            <a:r>
              <a:rPr baseline="-25000" lang="en-US" sz="2240"/>
              <a:t>2</a:t>
            </a:r>
            <a:r>
              <a:rPr lang="en-US" sz="2240"/>
              <a:t>O 🡪         H</a:t>
            </a:r>
            <a:r>
              <a:rPr baseline="-25000" lang="en-US" sz="2240"/>
              <a:t>3</a:t>
            </a:r>
            <a:r>
              <a:rPr lang="en-US" sz="2240"/>
              <a:t>PO</a:t>
            </a:r>
            <a:r>
              <a:rPr baseline="-25000" lang="en-US" sz="2240"/>
              <a:t>4</a:t>
            </a:r>
            <a:endParaRPr sz="2240"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t/>
            </a:r>
            <a:endParaRPr sz="2240"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lang="en-US" sz="2240"/>
              <a:t>C</a:t>
            </a:r>
            <a:r>
              <a:rPr baseline="-25000" lang="en-US" sz="2240"/>
              <a:t>3</a:t>
            </a:r>
            <a:r>
              <a:rPr lang="en-US" sz="2240"/>
              <a:t>H</a:t>
            </a:r>
            <a:r>
              <a:rPr baseline="-25000" lang="en-US" sz="2240"/>
              <a:t>8</a:t>
            </a:r>
            <a:r>
              <a:rPr lang="en-US" sz="2240"/>
              <a:t>   +         O</a:t>
            </a:r>
            <a:r>
              <a:rPr baseline="-25000" lang="en-US" sz="2240"/>
              <a:t>2</a:t>
            </a:r>
            <a:r>
              <a:rPr lang="en-US" sz="2240"/>
              <a:t> 		🡪         CO</a:t>
            </a:r>
            <a:r>
              <a:rPr baseline="-25000" lang="en-US" sz="2240"/>
              <a:t>2</a:t>
            </a:r>
            <a:r>
              <a:rPr lang="en-US" sz="2240"/>
              <a:t>     +         H</a:t>
            </a:r>
            <a:r>
              <a:rPr baseline="-25000" lang="en-US" sz="2240"/>
              <a:t>2</a:t>
            </a:r>
            <a:r>
              <a:rPr lang="en-US" sz="2240"/>
              <a:t>O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t/>
            </a:r>
            <a:endParaRPr sz="2240"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lang="en-US" sz="2240"/>
              <a:t>HgO	 🡪        Hg   +     O</a:t>
            </a:r>
            <a:r>
              <a:rPr baseline="-25000" lang="en-US" sz="2240"/>
              <a:t>2</a:t>
            </a:r>
            <a:endParaRPr sz="2240"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t/>
            </a:r>
            <a:endParaRPr sz="2240"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lang="en-US" sz="2240"/>
              <a:t>SrBr</a:t>
            </a:r>
            <a:r>
              <a:rPr baseline="-25000" lang="en-US" sz="2240"/>
              <a:t>2</a:t>
            </a:r>
            <a:r>
              <a:rPr lang="en-US" sz="2240"/>
              <a:t>  +        (NH</a:t>
            </a:r>
            <a:r>
              <a:rPr baseline="-25000" lang="en-US" sz="2240"/>
              <a:t>4</a:t>
            </a:r>
            <a:r>
              <a:rPr lang="en-US" sz="2240"/>
              <a:t>)</a:t>
            </a:r>
            <a:r>
              <a:rPr baseline="-25000" lang="en-US" sz="2240"/>
              <a:t>2</a:t>
            </a:r>
            <a:r>
              <a:rPr lang="en-US" sz="2240"/>
              <a:t>CO</a:t>
            </a:r>
            <a:r>
              <a:rPr baseline="-25000" lang="en-US" sz="2240"/>
              <a:t>3</a:t>
            </a:r>
            <a:r>
              <a:rPr lang="en-US" sz="2240"/>
              <a:t> 🡪         SrCO</a:t>
            </a:r>
            <a:r>
              <a:rPr baseline="-25000" lang="en-US" sz="2240"/>
              <a:t>3</a:t>
            </a:r>
            <a:r>
              <a:rPr lang="en-US" sz="2240"/>
              <a:t>  +         NH</a:t>
            </a:r>
            <a:r>
              <a:rPr baseline="-25000" lang="en-US" sz="2240"/>
              <a:t>4</a:t>
            </a:r>
            <a:r>
              <a:rPr lang="en-US" sz="2240"/>
              <a:t>Br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t/>
            </a:r>
            <a:endParaRPr sz="2240"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lang="en-US" sz="2240"/>
              <a:t>Al   +        O</a:t>
            </a:r>
            <a:r>
              <a:rPr baseline="-25000" lang="en-US" sz="2240"/>
              <a:t>2</a:t>
            </a:r>
            <a:r>
              <a:rPr lang="en-US" sz="2240"/>
              <a:t> 🡪        Al</a:t>
            </a:r>
            <a:r>
              <a:rPr baseline="-25000" lang="en-US" sz="2240"/>
              <a:t>2</a:t>
            </a:r>
            <a:r>
              <a:rPr lang="en-US" sz="2240"/>
              <a:t>O</a:t>
            </a:r>
            <a:r>
              <a:rPr baseline="-25000" lang="en-US" sz="2240"/>
              <a:t>3</a:t>
            </a:r>
            <a:endParaRPr sz="2240"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t/>
            </a:r>
            <a:endParaRPr sz="2240"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lang="en-US" sz="2240"/>
              <a:t>Al    +       AgNO</a:t>
            </a:r>
            <a:r>
              <a:rPr baseline="-25000" lang="en-US" sz="2240"/>
              <a:t>3</a:t>
            </a:r>
            <a:r>
              <a:rPr lang="en-US" sz="2240"/>
              <a:t>  🡪         Al(NO</a:t>
            </a:r>
            <a:r>
              <a:rPr baseline="-25000" lang="en-US" sz="2240"/>
              <a:t>3</a:t>
            </a:r>
            <a:r>
              <a:rPr lang="en-US" sz="2240"/>
              <a:t>)</a:t>
            </a:r>
            <a:r>
              <a:rPr baseline="-25000" lang="en-US" sz="2240"/>
              <a:t>3</a:t>
            </a:r>
            <a:r>
              <a:rPr lang="en-US" sz="2240"/>
              <a:t>     +       Ag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/>
          <p:nvPr>
            <p:ph idx="1" type="body"/>
          </p:nvPr>
        </p:nvSpPr>
        <p:spPr>
          <a:xfrm>
            <a:off x="457200" y="609600"/>
            <a:ext cx="8229600" cy="5516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2720"/>
              <a:t>Al   +    HCl	🡪         AlCl</a:t>
            </a:r>
            <a:r>
              <a:rPr baseline="-25000" lang="en-US" sz="2720"/>
              <a:t>3</a:t>
            </a:r>
            <a:r>
              <a:rPr lang="en-US" sz="2720"/>
              <a:t>   +     H</a:t>
            </a:r>
            <a:r>
              <a:rPr baseline="-25000" lang="en-US" sz="2720"/>
              <a:t>2</a:t>
            </a:r>
            <a:endParaRPr sz="2720"/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2720"/>
              <a:t>F</a:t>
            </a:r>
            <a:r>
              <a:rPr baseline="-25000" lang="en-US" sz="2720"/>
              <a:t>2</a:t>
            </a:r>
            <a:r>
              <a:rPr lang="en-US" sz="2720"/>
              <a:t>   +        HCl   🡪       HF    +       Cl</a:t>
            </a:r>
            <a:r>
              <a:rPr baseline="-25000" lang="en-US" sz="2720"/>
              <a:t>2</a:t>
            </a:r>
            <a:endParaRPr sz="2720"/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2720"/>
              <a:t>Au</a:t>
            </a:r>
            <a:r>
              <a:rPr baseline="-25000" lang="en-US" sz="2720"/>
              <a:t>2</a:t>
            </a:r>
            <a:r>
              <a:rPr lang="en-US" sz="2720"/>
              <a:t>O</a:t>
            </a:r>
            <a:r>
              <a:rPr baseline="-25000" lang="en-US" sz="2720"/>
              <a:t>3</a:t>
            </a:r>
            <a:r>
              <a:rPr lang="en-US" sz="2720"/>
              <a:t> 	🡪        Au    +        O</a:t>
            </a:r>
            <a:r>
              <a:rPr baseline="-25000" lang="en-US" sz="2720"/>
              <a:t>2</a:t>
            </a:r>
            <a:endParaRPr sz="2720"/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2720"/>
              <a:t>NH</a:t>
            </a:r>
            <a:r>
              <a:rPr baseline="-25000" lang="en-US" sz="2720"/>
              <a:t>4</a:t>
            </a:r>
            <a:r>
              <a:rPr lang="en-US" sz="2720"/>
              <a:t>NO</a:t>
            </a:r>
            <a:r>
              <a:rPr baseline="-25000" lang="en-US" sz="2720"/>
              <a:t>3</a:t>
            </a:r>
            <a:r>
              <a:rPr lang="en-US" sz="2720"/>
              <a:t>  🡪         N</a:t>
            </a:r>
            <a:r>
              <a:rPr baseline="-25000" lang="en-US" sz="2720"/>
              <a:t>2</a:t>
            </a:r>
            <a:r>
              <a:rPr lang="en-US" sz="2720"/>
              <a:t>O    +        H</a:t>
            </a:r>
            <a:r>
              <a:rPr baseline="-25000" lang="en-US" sz="2720"/>
              <a:t>2</a:t>
            </a:r>
            <a:r>
              <a:rPr lang="en-US" sz="2720"/>
              <a:t>O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2720"/>
              <a:t>H</a:t>
            </a:r>
            <a:r>
              <a:rPr baseline="-25000" lang="en-US" sz="2720"/>
              <a:t>2</a:t>
            </a:r>
            <a:r>
              <a:rPr lang="en-US" sz="2720"/>
              <a:t>SO</a:t>
            </a:r>
            <a:r>
              <a:rPr baseline="-25000" lang="en-US" sz="2720"/>
              <a:t>4</a:t>
            </a:r>
            <a:r>
              <a:rPr lang="en-US" sz="2720"/>
              <a:t>   +        NaOH  	🡪         Na</a:t>
            </a:r>
            <a:r>
              <a:rPr baseline="-25000" lang="en-US" sz="2720"/>
              <a:t>2</a:t>
            </a:r>
            <a:r>
              <a:rPr lang="en-US" sz="2720"/>
              <a:t>SO</a:t>
            </a:r>
            <a:r>
              <a:rPr baseline="-25000" lang="en-US" sz="2720"/>
              <a:t>4</a:t>
            </a:r>
            <a:r>
              <a:rPr lang="en-US" sz="2720"/>
              <a:t>   +        H</a:t>
            </a:r>
            <a:r>
              <a:rPr baseline="-25000" lang="en-US" sz="2720"/>
              <a:t>2</a:t>
            </a:r>
            <a:r>
              <a:rPr lang="en-US" sz="2720"/>
              <a:t>O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2720"/>
              <a:t>Xe   +        F</a:t>
            </a:r>
            <a:r>
              <a:rPr baseline="-25000" lang="en-US" sz="2720"/>
              <a:t>2</a:t>
            </a:r>
            <a:r>
              <a:rPr lang="en-US" sz="2720"/>
              <a:t>  🡪          XeF</a:t>
            </a:r>
            <a:r>
              <a:rPr baseline="-25000" lang="en-US" sz="2720"/>
              <a:t>6</a:t>
            </a:r>
            <a:r>
              <a:rPr lang="en-US" sz="2720"/>
              <a:t> </a:t>
            </a:r>
            <a:endParaRPr sz="2720"/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2720"/>
              <a:t>Ca(ClO)</a:t>
            </a:r>
            <a:r>
              <a:rPr baseline="-25000" lang="en-US" sz="2720"/>
              <a:t>2</a:t>
            </a:r>
            <a:r>
              <a:rPr lang="en-US" sz="2720"/>
              <a:t> 🡪	CaCl</a:t>
            </a:r>
            <a:r>
              <a:rPr baseline="-25000" lang="en-US" sz="2720"/>
              <a:t>2</a:t>
            </a:r>
            <a:r>
              <a:rPr lang="en-US" sz="2720"/>
              <a:t>    +       H</a:t>
            </a:r>
            <a:r>
              <a:rPr baseline="-25000" lang="en-US" sz="2720"/>
              <a:t>2</a:t>
            </a:r>
            <a:r>
              <a:rPr lang="en-US" sz="2720"/>
              <a:t>O</a:t>
            </a:r>
            <a:endParaRPr/>
          </a:p>
          <a:p>
            <a:pPr indent="-17018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 txBox="1"/>
          <p:nvPr>
            <p:ph idx="1" type="body"/>
          </p:nvPr>
        </p:nvSpPr>
        <p:spPr>
          <a:xfrm>
            <a:off x="457200" y="457200"/>
            <a:ext cx="8229600" cy="5668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lang="en-US" sz="2240"/>
              <a:t>Fe   +        H</a:t>
            </a:r>
            <a:r>
              <a:rPr baseline="-25000" lang="en-US" sz="2240"/>
              <a:t>2</a:t>
            </a:r>
            <a:r>
              <a:rPr lang="en-US" sz="2240"/>
              <a:t>O  🡪       Fe</a:t>
            </a:r>
            <a:r>
              <a:rPr baseline="-25000" lang="en-US" sz="2240"/>
              <a:t>2</a:t>
            </a:r>
            <a:r>
              <a:rPr lang="en-US" sz="2240"/>
              <a:t>O</a:t>
            </a:r>
            <a:r>
              <a:rPr baseline="-25000" lang="en-US" sz="2240"/>
              <a:t>3</a:t>
            </a:r>
            <a:r>
              <a:rPr lang="en-US" sz="2240"/>
              <a:t>    +        H</a:t>
            </a:r>
            <a:r>
              <a:rPr baseline="-25000" lang="en-US" sz="2240"/>
              <a:t>2</a:t>
            </a:r>
            <a:endParaRPr sz="2240"/>
          </a:p>
          <a:p>
            <a:pPr indent="-200660" lvl="0" marL="34290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t/>
            </a:r>
            <a:endParaRPr sz="2240"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lang="en-US" sz="2240"/>
              <a:t>Fe</a:t>
            </a:r>
            <a:r>
              <a:rPr baseline="-25000" lang="en-US" sz="2240"/>
              <a:t>2</a:t>
            </a:r>
            <a:r>
              <a:rPr lang="en-US" sz="2240"/>
              <a:t>(SO</a:t>
            </a:r>
            <a:r>
              <a:rPr baseline="-25000" lang="en-US" sz="2240"/>
              <a:t>4</a:t>
            </a:r>
            <a:r>
              <a:rPr lang="en-US" sz="2240"/>
              <a:t>)</a:t>
            </a:r>
            <a:r>
              <a:rPr baseline="-25000" lang="en-US" sz="2240"/>
              <a:t>3</a:t>
            </a:r>
            <a:r>
              <a:rPr lang="en-US" sz="2240"/>
              <a:t>   +        KOH   🡪            K</a:t>
            </a:r>
            <a:r>
              <a:rPr baseline="-25000" lang="en-US" sz="2240"/>
              <a:t>2</a:t>
            </a:r>
            <a:r>
              <a:rPr lang="en-US" sz="2240"/>
              <a:t>SO</a:t>
            </a:r>
            <a:r>
              <a:rPr baseline="-25000" lang="en-US" sz="2240"/>
              <a:t>4</a:t>
            </a:r>
            <a:r>
              <a:rPr lang="en-US" sz="2240"/>
              <a:t>	+          Fe(OH­)</a:t>
            </a:r>
            <a:r>
              <a:rPr baseline="-25000" lang="en-US" sz="2240"/>
              <a:t>3</a:t>
            </a:r>
            <a:endParaRPr sz="2240"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t/>
            </a:r>
            <a:endParaRPr sz="2240"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lang="en-US" sz="2240"/>
              <a:t>N</a:t>
            </a:r>
            <a:r>
              <a:rPr baseline="-25000" lang="en-US" sz="2240"/>
              <a:t>2</a:t>
            </a:r>
            <a:r>
              <a:rPr lang="en-US" sz="2240"/>
              <a:t>   +        O</a:t>
            </a:r>
            <a:r>
              <a:rPr baseline="-25000" lang="en-US" sz="2240"/>
              <a:t>2</a:t>
            </a:r>
            <a:r>
              <a:rPr lang="en-US" sz="2240"/>
              <a:t>  🡪        N</a:t>
            </a:r>
            <a:r>
              <a:rPr baseline="-25000" lang="en-US" sz="2240"/>
              <a:t>2</a:t>
            </a:r>
            <a:r>
              <a:rPr lang="en-US" sz="2240"/>
              <a:t>O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t/>
            </a:r>
            <a:endParaRPr sz="2240"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lang="en-US" sz="2240"/>
              <a:t>Mg  +       CuCl</a:t>
            </a:r>
            <a:r>
              <a:rPr baseline="-25000" lang="en-US" sz="2240"/>
              <a:t>2</a:t>
            </a:r>
            <a:r>
              <a:rPr lang="en-US" sz="2240"/>
              <a:t>   🡪          MgCl</a:t>
            </a:r>
            <a:r>
              <a:rPr baseline="-25000" lang="en-US" sz="2240"/>
              <a:t>2</a:t>
            </a:r>
            <a:r>
              <a:rPr lang="en-US" sz="2240"/>
              <a:t>    +         Cu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t/>
            </a:r>
            <a:endParaRPr sz="2240"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lang="en-US" sz="2240"/>
              <a:t>KClO</a:t>
            </a:r>
            <a:r>
              <a:rPr baseline="-25000" lang="en-US" sz="2240"/>
              <a:t>3</a:t>
            </a:r>
            <a:r>
              <a:rPr lang="en-US" sz="2240"/>
              <a:t> 🡪	KClO</a:t>
            </a:r>
            <a:r>
              <a:rPr baseline="-25000" lang="en-US" sz="2240"/>
              <a:t>4</a:t>
            </a:r>
            <a:r>
              <a:rPr lang="en-US" sz="2240"/>
              <a:t>   +        KCl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lang="en-US" sz="2240"/>
              <a:t> </a:t>
            </a:r>
            <a:endParaRPr sz="2240"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lang="en-US" sz="2240"/>
              <a:t>K</a:t>
            </a:r>
            <a:r>
              <a:rPr baseline="-25000" lang="en-US" sz="2240"/>
              <a:t>2</a:t>
            </a:r>
            <a:r>
              <a:rPr lang="en-US" sz="2240"/>
              <a:t>O   +         H</a:t>
            </a:r>
            <a:r>
              <a:rPr baseline="-25000" lang="en-US" sz="2240"/>
              <a:t>2</a:t>
            </a:r>
            <a:r>
              <a:rPr lang="en-US" sz="2240"/>
              <a:t>O   🡪          KOH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t/>
            </a:r>
            <a:endParaRPr sz="2240"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lang="en-US" sz="2240"/>
              <a:t>I</a:t>
            </a:r>
            <a:r>
              <a:rPr baseline="-25000" lang="en-US" sz="2240"/>
              <a:t>4</a:t>
            </a:r>
            <a:r>
              <a:rPr lang="en-US" sz="2240"/>
              <a:t>O</a:t>
            </a:r>
            <a:r>
              <a:rPr baseline="-25000" lang="en-US" sz="2240"/>
              <a:t>9</a:t>
            </a:r>
            <a:r>
              <a:rPr lang="en-US" sz="2240"/>
              <a:t>  🡪           I</a:t>
            </a:r>
            <a:r>
              <a:rPr baseline="-25000" lang="en-US" sz="2240"/>
              <a:t>2</a:t>
            </a:r>
            <a:r>
              <a:rPr lang="en-US" sz="2240"/>
              <a:t>O</a:t>
            </a:r>
            <a:r>
              <a:rPr baseline="-25000" lang="en-US" sz="2240"/>
              <a:t>6      </a:t>
            </a:r>
            <a:r>
              <a:rPr lang="en-US" sz="2240"/>
              <a:t>+         I</a:t>
            </a:r>
            <a:r>
              <a:rPr baseline="-25000" lang="en-US" sz="2240"/>
              <a:t>2</a:t>
            </a:r>
            <a:r>
              <a:rPr lang="en-US" sz="2240"/>
              <a:t>    +         O</a:t>
            </a:r>
            <a:r>
              <a:rPr baseline="-25000" lang="en-US" sz="2240"/>
              <a:t>2</a:t>
            </a:r>
            <a:r>
              <a:rPr lang="en-US" sz="2240"/>
              <a:t> </a:t>
            </a:r>
            <a:endParaRPr sz="2240"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t/>
            </a:r>
            <a:endParaRPr sz="2240"/>
          </a:p>
          <a:p>
            <a:pPr indent="-342900" lvl="0" marL="34290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</a:pPr>
            <a:r>
              <a:rPr lang="en-US" sz="2240"/>
              <a:t> This last one has many possible solutions!!!</a:t>
            </a:r>
            <a:endParaRPr sz="2240"/>
          </a:p>
          <a:p>
            <a:pPr indent="-200660" lvl="0" marL="34290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t/>
            </a:r>
            <a:endParaRPr sz="224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“Mother of All Equations”</a:t>
            </a:r>
            <a:endParaRPr/>
          </a:p>
        </p:txBody>
      </p:sp>
      <p:graphicFrame>
        <p:nvGraphicFramePr>
          <p:cNvPr id="186" name="Google Shape;186;p30"/>
          <p:cNvGraphicFramePr/>
          <p:nvPr/>
        </p:nvGraphicFramePr>
        <p:xfrm>
          <a:off x="3963526" y="154304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{FE27E2C0-F65D-4E1E-B6B9-27E78BB4B8DB}</a:tableStyleId>
              </a:tblPr>
              <a:tblGrid>
                <a:gridCol w="180200"/>
                <a:gridCol w="1037875"/>
              </a:tblGrid>
              <a:tr h="59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/>
                    </a:p>
                  </a:txBody>
                  <a:tcPr marT="6750" marB="6750" marR="13525" marL="135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2371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300"/>
                      </a:br>
                      <a:r>
                        <a:rPr lang="en-US" sz="300"/>
                        <a:t>Joined: 18 Nov 2006</a:t>
                      </a:r>
                      <a:br>
                        <a:rPr lang="en-US" sz="300"/>
                      </a:br>
                      <a:r>
                        <a:rPr lang="en-US" sz="300"/>
                        <a:t>Posts: 1</a:t>
                      </a:r>
                      <a:br>
                        <a:rPr lang="en-US" sz="300"/>
                      </a:br>
                      <a:endParaRPr sz="300"/>
                    </a:p>
                  </a:txBody>
                  <a:tcPr marT="4225" marB="4225" marR="4225" marL="42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/>
                    </a:p>
                  </a:txBody>
                  <a:tcPr marT="4225" marB="4225" marR="4225" marL="42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"/>
                        <a:t>Posted: Sat Nov 18, 2006 8:47 am Post subject: "mother of all equations"</a:t>
                      </a:r>
                      <a:endParaRPr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50"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20175"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"/>
                        <a:t>Hello, I need a some help with homework. My teacher considers this the "mother of all equations" and she gave it to us to solve... </a:t>
                      </a:r>
                      <a:br>
                        <a:rPr lang="en-US" sz="300"/>
                      </a:br>
                      <a:r>
                        <a:rPr lang="en-US" sz="300"/>
                        <a:t>I need to balance the following equation, charges included, this reaction takes place in an aqueous solution. </a:t>
                      </a:r>
                      <a:br>
                        <a:rPr lang="en-US" sz="300"/>
                      </a:br>
                      <a:br>
                        <a:rPr lang="en-US" sz="300"/>
                      </a:br>
                      <a:r>
                        <a:rPr lang="en-US" sz="300"/>
                        <a:t>[Cr(N2H4CO)6]4[Cr(CN)6]3 + KMnO4 + H2SO4 =(this is an arrow)= K2Cr2O7 + MnSO4 + CO2 + KNO3 + K2SO4 + H2O</a:t>
                      </a:r>
                      <a:endParaRPr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pic>
        <p:nvPicPr>
          <p:cNvPr descr="Post" id="187" name="Google Shape;187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63988" y="1543050"/>
            <a:ext cx="114300" cy="8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chemicalforum.webqc.org/templates/myApple/images/ticker2G.gif" id="188" name="Google Shape;188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63988" y="1543050"/>
            <a:ext cx="95250" cy="1714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ply with quote" id="189" name="Google Shape;189;p3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63988" y="1543050"/>
            <a:ext cx="571500" cy="1714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nd all posts by cam" id="190" name="Google Shape;190;p3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63988" y="1543050"/>
            <a:ext cx="666750" cy="1714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chemicalforum.webqc.org/templates/myApple/images/ticker2D.gif" id="191" name="Google Shape;191;p3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963988" y="1543050"/>
            <a:ext cx="95250" cy="17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How are chemical changes explained?</a:t>
            </a:r>
            <a:endParaRPr sz="3959"/>
          </a:p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Dalton’s atomic theory tells us: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 a chemical reaction, the ways atoms are joined together are changed.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atoms themselves are not created or destroyed.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atoms in the products are the same atoms that were in the reactants.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457200" y="381000"/>
            <a:ext cx="8229600" cy="5745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Because of these facts, we can represent chemical reactions as equations.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In word equations, such as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  <a:p>
            <a:pPr indent="0" lvl="0" marL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/>
              <a:t>	Iron + oxygen	🡪	iron (III) oxide</a:t>
            </a:r>
            <a:endParaRPr/>
          </a:p>
          <a:p>
            <a:pPr indent="-15494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The reactants are always on the left, the products on the right.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In this case, 	Fe	+	O</a:t>
            </a:r>
            <a:r>
              <a:rPr baseline="-25000" lang="en-US" sz="2960"/>
              <a:t>2</a:t>
            </a:r>
            <a:r>
              <a:rPr lang="en-US" sz="2960"/>
              <a:t>	🡪	Fe</a:t>
            </a:r>
            <a:r>
              <a:rPr baseline="-25000" lang="en-US" sz="2960"/>
              <a:t>2</a:t>
            </a:r>
            <a:r>
              <a:rPr lang="en-US" sz="2960"/>
              <a:t>O</a:t>
            </a:r>
            <a:r>
              <a:rPr baseline="-25000" lang="en-US" sz="2960"/>
              <a:t>3</a:t>
            </a:r>
            <a:endParaRPr sz="2960"/>
          </a:p>
          <a:p>
            <a:pPr indent="-15494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Fe	+	O</a:t>
            </a:r>
            <a:r>
              <a:rPr baseline="-25000" lang="en-US" sz="3959"/>
              <a:t>2</a:t>
            </a:r>
            <a:r>
              <a:rPr lang="en-US" sz="3959"/>
              <a:t>	🡪	Fe</a:t>
            </a:r>
            <a:r>
              <a:rPr baseline="-25000" lang="en-US" sz="3959"/>
              <a:t>2</a:t>
            </a:r>
            <a:r>
              <a:rPr lang="en-US" sz="3959"/>
              <a:t>O</a:t>
            </a:r>
            <a:r>
              <a:rPr baseline="-25000" lang="en-US" sz="3959"/>
              <a:t>3</a:t>
            </a:r>
            <a:br>
              <a:rPr lang="en-US" sz="3959"/>
            </a:br>
            <a:br>
              <a:rPr lang="en-US" sz="3959"/>
            </a:br>
            <a:endParaRPr sz="3959"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What’s wrong with this equation?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/>
              <a:t>This equation just shows the formulas of the reactants and products – a skeleton equation.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Skeleton equations do not indicate the relative amounts of reactants and products.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457200" y="274638"/>
            <a:ext cx="8229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Information about the physical state of a substance is also important:</a:t>
            </a:r>
            <a:br>
              <a:rPr lang="en-US" sz="3959"/>
            </a:br>
            <a:endParaRPr sz="3959"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Fe (s)		+	O</a:t>
            </a:r>
            <a:r>
              <a:rPr baseline="-25000" lang="en-US"/>
              <a:t>2</a:t>
            </a:r>
            <a:r>
              <a:rPr lang="en-US"/>
              <a:t> (g)	-&gt;	Fe</a:t>
            </a:r>
            <a:r>
              <a:rPr baseline="-25000" lang="en-US"/>
              <a:t>2</a:t>
            </a:r>
            <a:r>
              <a:rPr lang="en-US"/>
              <a:t>O</a:t>
            </a:r>
            <a:r>
              <a:rPr baseline="-25000" lang="en-US"/>
              <a:t>3</a:t>
            </a:r>
            <a:r>
              <a:rPr lang="en-US"/>
              <a:t> (s)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Other symbols include (l) and (aq).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Balancing Chemical Equations</a:t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Write the correct formula for the reactants and the products.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Write the formulas for the reactants on the left and the formulas for the products on the right, with a 🡪 in between. Add a “+” for more than one product or reactant.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Count the number of atoms of each element and/or polyatomic ion. (Polyatomic ions can be considered a separate unit)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balance the chemical equation using coefficients for each element.</a:t>
            </a:r>
            <a:endParaRPr/>
          </a:p>
          <a:p>
            <a:pPr indent="-15494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i="1" lang="en-US" sz="3959"/>
              <a:t>What is a coefficient?</a:t>
            </a:r>
            <a:br>
              <a:rPr lang="en-US" sz="3959"/>
            </a:br>
            <a:endParaRPr sz="3959"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 small whole number that appears in front of a chemical formula in a reaction.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Check each atom or polyatomic ion to make sure the equation is balanced.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Check to see if the coefficients are in the lowest possible ratio.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Why is balancing necessary?</a:t>
            </a:r>
            <a:endParaRPr/>
          </a:p>
        </p:txBody>
      </p:sp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law of conservation of mass must be maintained.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 a balanced equation, each side has the same number of atoms of each element.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Examples of Balancing Equations</a:t>
            </a:r>
            <a:endParaRPr/>
          </a:p>
        </p:txBody>
      </p:sp>
      <p:sp>
        <p:nvSpPr>
          <p:cNvPr id="136" name="Google Shape;136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Zinc reacts with oxygen to produce zinc oxide.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Zn(s) 		+       O</a:t>
            </a:r>
            <a:r>
              <a:rPr baseline="-25000" lang="en-US"/>
              <a:t>2</a:t>
            </a:r>
            <a:r>
              <a:rPr lang="en-US"/>
              <a:t>(g) 🡪         ZnO(s)	skeleton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Potassium chlorate is heated, decomposing into potassium chloride and oxygen gas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KClO</a:t>
            </a:r>
            <a:r>
              <a:rPr baseline="-25000" lang="en-US"/>
              <a:t>3</a:t>
            </a:r>
            <a:r>
              <a:rPr lang="en-US"/>
              <a:t> (s)   🡪      KCl(s) +     O</a:t>
            </a:r>
            <a:r>
              <a:rPr baseline="-25000" lang="en-US"/>
              <a:t>2 </a:t>
            </a:r>
            <a:r>
              <a:rPr lang="en-US"/>
              <a:t>(g)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